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1"/>
  </p:handoutMasterIdLst>
  <p:sldIdLst>
    <p:sldId id="268" r:id="rId3"/>
    <p:sldId id="369" r:id="rId5"/>
    <p:sldId id="309" r:id="rId6"/>
    <p:sldId id="371" r:id="rId7"/>
    <p:sldId id="295" r:id="rId8"/>
    <p:sldId id="373" r:id="rId9"/>
    <p:sldId id="374" r:id="rId1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332C"/>
    <a:srgbClr val="FFC000"/>
    <a:srgbClr val="D19F0A"/>
    <a:srgbClr val="00E28B"/>
    <a:srgbClr val="D3A45F"/>
    <a:srgbClr val="75DEE9"/>
    <a:srgbClr val="BDA4F6"/>
    <a:srgbClr val="4BA088"/>
    <a:srgbClr val="1296DB"/>
    <a:srgbClr val="202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0" autoAdjust="0"/>
    <p:restoredTop sz="86374"/>
  </p:normalViewPr>
  <p:slideViewPr>
    <p:cSldViewPr snapToGrid="0" showGuides="1">
      <p:cViewPr varScale="1">
        <p:scale>
          <a:sx n="137" d="100"/>
          <a:sy n="137" d="100"/>
        </p:scale>
        <p:origin x="1338" y="120"/>
      </p:cViewPr>
      <p:guideLst>
        <p:guide orient="horz" pos="2293"/>
        <p:guide pos="41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>
              <a:sym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4.xml"/><Relationship Id="rId8" Type="http://schemas.openxmlformats.org/officeDocument/2006/relationships/tags" Target="../tags/tag3.xml"/><Relationship Id="rId7" Type="http://schemas.openxmlformats.org/officeDocument/2006/relationships/image" Target="file:///C:\Users\1V994W2\PycharmProjects\PPT_Background_Generation/pic_temp/pic_half_right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2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2" Type="http://schemas.openxmlformats.org/officeDocument/2006/relationships/tags" Target="../tags/tag7.xml"/><Relationship Id="rId11" Type="http://schemas.openxmlformats.org/officeDocument/2006/relationships/tags" Target="../tags/tag6.xml"/><Relationship Id="rId10" Type="http://schemas.openxmlformats.org/officeDocument/2006/relationships/tags" Target="../tags/tag5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67.xml"/><Relationship Id="rId8" Type="http://schemas.openxmlformats.org/officeDocument/2006/relationships/tags" Target="../tags/tag66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65.xml"/><Relationship Id="rId4" Type="http://schemas.openxmlformats.org/officeDocument/2006/relationships/image" Target="file:///C:\Users\1V994W2\PycharmProjects\PPT_Background_Generation/pic_temp/0_pic_quater_righ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64.xml"/><Relationship Id="rId11" Type="http://schemas.openxmlformats.org/officeDocument/2006/relationships/tags" Target="../tags/tag69.xml"/><Relationship Id="rId10" Type="http://schemas.openxmlformats.org/officeDocument/2006/relationships/tags" Target="../tags/tag6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image" Target="file:///C:\Users\1V994W2\PycharmProjects\PPT_Background_Generation/pic_temp/pic_half_right.png" TargetMode="External"/><Relationship Id="rId6" Type="http://schemas.openxmlformats.org/officeDocument/2006/relationships/image" Target="../media/image2.png"/><Relationship Id="rId5" Type="http://schemas.openxmlformats.org/officeDocument/2006/relationships/tags" Target="../tags/tag71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70.xml"/><Relationship Id="rId13" Type="http://schemas.openxmlformats.org/officeDocument/2006/relationships/tags" Target="../tags/tag77.xml"/><Relationship Id="rId12" Type="http://schemas.openxmlformats.org/officeDocument/2006/relationships/tags" Target="../tags/tag76.xml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tags" Target="../tags/tag8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79.xml"/><Relationship Id="rId4" Type="http://schemas.openxmlformats.org/officeDocument/2006/relationships/image" Target="file:///C:\Users\1V994W2\PycharmProjects\PPT_Background_Generation/pic_temp/0_pic_quater_righ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78.xml"/><Relationship Id="rId11" Type="http://schemas.openxmlformats.org/officeDocument/2006/relationships/tags" Target="../tags/tag83.xml"/><Relationship Id="rId10" Type="http://schemas.openxmlformats.org/officeDocument/2006/relationships/tags" Target="../tags/tag8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87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86.xml"/><Relationship Id="rId5" Type="http://schemas.openxmlformats.org/officeDocument/2006/relationships/image" Target="file:///C:\Users\1V994W2\PycharmProjects\PPT_Background_Generation/pic_temp/0_pic_quater_righ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3" Type="http://schemas.openxmlformats.org/officeDocument/2006/relationships/tags" Target="../tags/tag91.xml"/><Relationship Id="rId12" Type="http://schemas.openxmlformats.org/officeDocument/2006/relationships/tags" Target="../tags/tag90.xml"/><Relationship Id="rId11" Type="http://schemas.openxmlformats.org/officeDocument/2006/relationships/tags" Target="../tags/tag89.xml"/><Relationship Id="rId10" Type="http://schemas.openxmlformats.org/officeDocument/2006/relationships/tags" Target="../tags/tag88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image" Target="file:///C:\Users\1V994W2\PycharmProjects\PPT_Background_Generation/pic_temp/0_pic_quater_righ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03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02.xml"/><Relationship Id="rId5" Type="http://schemas.openxmlformats.org/officeDocument/2006/relationships/image" Target="file:///C:\Users\1V994W2\PycharmProjects\PPT_Background_Generation/pic_temp/0_pic_quater_righ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4" Type="http://schemas.openxmlformats.org/officeDocument/2006/relationships/tags" Target="../tags/tag108.xml"/><Relationship Id="rId13" Type="http://schemas.openxmlformats.org/officeDocument/2006/relationships/tags" Target="../tags/tag107.xml"/><Relationship Id="rId12" Type="http://schemas.openxmlformats.org/officeDocument/2006/relationships/tags" Target="../tags/tag106.xml"/><Relationship Id="rId11" Type="http://schemas.openxmlformats.org/officeDocument/2006/relationships/tags" Target="../tags/tag105.xml"/><Relationship Id="rId10" Type="http://schemas.openxmlformats.org/officeDocument/2006/relationships/tags" Target="../tags/tag104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11.xml"/><Relationship Id="rId5" Type="http://schemas.openxmlformats.org/officeDocument/2006/relationships/image" Target="file:///C:\Users\1V994W2\PycharmProjects\PPT_Background_Generation/pic_temp/0_pic_quater_righ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4" Type="http://schemas.openxmlformats.org/officeDocument/2006/relationships/tags" Target="../tags/tag117.xml"/><Relationship Id="rId13" Type="http://schemas.openxmlformats.org/officeDocument/2006/relationships/tags" Target="../tags/tag116.xml"/><Relationship Id="rId12" Type="http://schemas.openxmlformats.org/officeDocument/2006/relationships/tags" Target="../tags/tag115.xml"/><Relationship Id="rId11" Type="http://schemas.openxmlformats.org/officeDocument/2006/relationships/tags" Target="../tags/tag114.xml"/><Relationship Id="rId10" Type="http://schemas.openxmlformats.org/officeDocument/2006/relationships/tags" Target="../tags/tag113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2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20.xml"/><Relationship Id="rId5" Type="http://schemas.openxmlformats.org/officeDocument/2006/relationships/image" Target="file:///C:\Users\1V994W2\PycharmProjects\PPT_Background_Generation/pic_temp/0_pic_quater_righ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6" Type="http://schemas.openxmlformats.org/officeDocument/2006/relationships/tags" Target="../tags/tag128.xml"/><Relationship Id="rId15" Type="http://schemas.openxmlformats.org/officeDocument/2006/relationships/tags" Target="../tags/tag127.xml"/><Relationship Id="rId14" Type="http://schemas.openxmlformats.org/officeDocument/2006/relationships/tags" Target="../tags/tag126.xml"/><Relationship Id="rId13" Type="http://schemas.openxmlformats.org/officeDocument/2006/relationships/tags" Target="../tags/tag125.xml"/><Relationship Id="rId12" Type="http://schemas.openxmlformats.org/officeDocument/2006/relationships/tags" Target="../tags/tag124.xml"/><Relationship Id="rId11" Type="http://schemas.openxmlformats.org/officeDocument/2006/relationships/tags" Target="../tags/tag123.xml"/><Relationship Id="rId10" Type="http://schemas.openxmlformats.org/officeDocument/2006/relationships/tags" Target="../tags/tag122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image" Target="file:///C:\Users\1V994W2\PycharmProjects\PPT_Background_Generation/pic_temp/1_pic_quater_left_down.png" TargetMode="External"/><Relationship Id="rId7" Type="http://schemas.openxmlformats.org/officeDocument/2006/relationships/image" Target="../media/image6.png"/><Relationship Id="rId6" Type="http://schemas.openxmlformats.org/officeDocument/2006/relationships/tags" Target="../tags/tag131.xml"/><Relationship Id="rId5" Type="http://schemas.openxmlformats.org/officeDocument/2006/relationships/image" Target="file:///C:\Users\1V994W2\PycharmProjects\PPT_Background_Generation/pic_temp/0_pic_quater_righ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3" Type="http://schemas.openxmlformats.org/officeDocument/2006/relationships/tags" Target="../tags/tag136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9.xml"/><Relationship Id="rId4" Type="http://schemas.openxmlformats.org/officeDocument/2006/relationships/image" Target="file:///C:\Users\1V994W2\PycharmProjects\PPT_Background_Generation/pic_temp/0_pic_quater_righ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8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1.png"/><Relationship Id="rId2" Type="http://schemas.openxmlformats.org/officeDocument/2006/relationships/tags" Target="../tags/tag15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22.xml"/><Relationship Id="rId4" Type="http://schemas.openxmlformats.org/officeDocument/2006/relationships/image" Target="file:///C:\Users\1V994W2\PycharmProjects\PPT_Background_Generation/pic_temp/0_pic_quater_righ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1.xml"/><Relationship Id="rId13" Type="http://schemas.openxmlformats.org/officeDocument/2006/relationships/tags" Target="../tags/tag28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30.xml"/><Relationship Id="rId4" Type="http://schemas.openxmlformats.org/officeDocument/2006/relationships/image" Target="file:///C:\Users\1V994W2\PycharmProjects\PPT_Background_Generation/pic_temp/0_pic_quater_righ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9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42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image" Target="file:///C:\Users\1V994W2\Documents\Tencent%20Files\574576071\FileRecv\&#25340;&#35013;&#32032;&#26448;\&#21830;&#21153;&#40657;&#37329;-34\\10\subject_holdright_247,231,161_0_staid_full_0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39.xml"/><Relationship Id="rId12" Type="http://schemas.openxmlformats.org/officeDocument/2006/relationships/tags" Target="../tags/tag45.xml"/><Relationship Id="rId11" Type="http://schemas.openxmlformats.org/officeDocument/2006/relationships/tags" Target="../tags/tag44.xml"/><Relationship Id="rId10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52.xml"/><Relationship Id="rId8" Type="http://schemas.openxmlformats.org/officeDocument/2006/relationships/tags" Target="../tags/tag51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50.xml"/><Relationship Id="rId4" Type="http://schemas.openxmlformats.org/officeDocument/2006/relationships/image" Target="file:///C:\Users\1V994W2\PycharmProjects\PPT_Background_Generation/pic_temp/0_pic_quater_righ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49.xml"/><Relationship Id="rId13" Type="http://schemas.openxmlformats.org/officeDocument/2006/relationships/tags" Target="../tags/tag56.xml"/><Relationship Id="rId12" Type="http://schemas.openxmlformats.org/officeDocument/2006/relationships/tags" Target="../tags/tag55.xml"/><Relationship Id="rId11" Type="http://schemas.openxmlformats.org/officeDocument/2006/relationships/tags" Target="../tags/tag54.xml"/><Relationship Id="rId10" Type="http://schemas.openxmlformats.org/officeDocument/2006/relationships/tags" Target="../tags/tag53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60.xml"/><Relationship Id="rId8" Type="http://schemas.openxmlformats.org/officeDocument/2006/relationships/tags" Target="../tags/tag59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58.xml"/><Relationship Id="rId4" Type="http://schemas.openxmlformats.org/officeDocument/2006/relationships/image" Target="file:///C:\Users\1V994W2\PycharmProjects\PPT_Background_Generation/pic_temp/0_pic_quater_righ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57.xml"/><Relationship Id="rId12" Type="http://schemas.openxmlformats.org/officeDocument/2006/relationships/tags" Target="../tags/tag63.xml"/><Relationship Id="rId11" Type="http://schemas.openxmlformats.org/officeDocument/2006/relationships/tags" Target="../tags/tag62.xml"/><Relationship Id="rId10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2069184" cy="4064000"/>
          </a:xfrm>
          <a:prstGeom prst="rect">
            <a:avLst/>
          </a:prstGeom>
        </p:spPr>
      </p:pic>
      <p:pic>
        <p:nvPicPr>
          <p:cNvPr id="5" name="图片 4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2816" y="1397000"/>
            <a:ext cx="2069184" cy="40640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11"/>
            </p:custDataLst>
          </p:nvPr>
        </p:nvSpPr>
        <p:spPr>
          <a:xfrm>
            <a:off x="2921000" y="2291398"/>
            <a:ext cx="6350000" cy="1398905"/>
          </a:xfrm>
        </p:spPr>
        <p:txBody>
          <a:bodyPr vert="horz" wrap="square" lIns="0" tIns="0" rIns="0" bIns="0" rtlCol="0" anchor="b" anchorCtr="0">
            <a:normAutofit/>
          </a:bodyPr>
          <a:lstStyle>
            <a:lvl1pPr algn="ctr">
              <a:defRPr lang="zh-CN" altLang="en-US" sz="7200" b="0" spc="-200" baseline="0">
                <a:solidFill>
                  <a:schemeClr val="bg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 algn="dist"/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12"/>
            </p:custDataLst>
          </p:nvPr>
        </p:nvSpPr>
        <p:spPr>
          <a:xfrm>
            <a:off x="2921000" y="4217354"/>
            <a:ext cx="6350000" cy="1636395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lang="zh-CN" altLang="en-US" sz="1800" spc="200">
                <a:ln>
                  <a:noFill/>
                </a:ln>
                <a:solidFill>
                  <a:schemeClr val="bg1"/>
                </a:solidFill>
                <a:effectLst/>
                <a:uLnTx/>
                <a:latin typeface="Arial" panose="020B0604020202020204" pitchFamily="34" charset="0"/>
                <a:ea typeface="微软雅黑" charset="-122"/>
                <a:cs typeface="微软雅黑" charset="-122"/>
              </a:defRPr>
            </a:lvl1pPr>
          </a:lstStyle>
          <a:p>
            <a:pPr marL="0" lvl="0" indent="0" algn="ctr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481198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472135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  <a:lvl2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2pPr>
            <a:lvl3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3pPr>
            <a:lvl4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4pPr>
            <a:lvl5pPr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2069184" cy="40640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2816" y="1397000"/>
            <a:ext cx="2069184" cy="40640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1"/>
            </p:custDataLst>
          </p:nvPr>
        </p:nvSpPr>
        <p:spPr>
          <a:xfrm>
            <a:off x="3413125" y="1968817"/>
            <a:ext cx="5365750" cy="1398905"/>
          </a:xfrm>
        </p:spPr>
        <p:txBody>
          <a:bodyPr vert="horz" wrap="square" lIns="0" tIns="0" rIns="0" bIns="0" rtlCol="0" anchor="b" anchorCtr="0">
            <a:normAutofit/>
          </a:bodyPr>
          <a:lstStyle>
            <a:lvl1pPr algn="dist">
              <a:defRPr lang="zh-CN" altLang="en-US" sz="8000" b="0" spc="1000" baseline="0">
                <a:solidFill>
                  <a:schemeClr val="l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 algn="dist"/>
            <a:r>
              <a:rPr lang="zh-CN" altLang="en-US" dirty="0"/>
              <a:t>编辑标题</a:t>
            </a:r>
            <a:endParaRPr lang="zh-CN" altLang="en-US" dirty="0"/>
          </a:p>
        </p:txBody>
      </p:sp>
      <p:cxnSp>
        <p:nvCxnSpPr>
          <p:cNvPr id="8" name="直接连接符 7"/>
          <p:cNvCxnSpPr/>
          <p:nvPr userDrawn="1">
            <p:custDataLst>
              <p:tags r:id="rId12"/>
            </p:custDataLst>
          </p:nvPr>
        </p:nvCxnSpPr>
        <p:spPr>
          <a:xfrm>
            <a:off x="5609591" y="3567113"/>
            <a:ext cx="972185" cy="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idx="14" hasCustomPrompt="1"/>
            <p:custDataLst>
              <p:tags r:id="rId13"/>
            </p:custDataLst>
          </p:nvPr>
        </p:nvSpPr>
        <p:spPr>
          <a:xfrm>
            <a:off x="2920683" y="3770313"/>
            <a:ext cx="6350635" cy="1118870"/>
          </a:xfrm>
        </p:spPr>
        <p:txBody>
          <a:bodyPr vert="horz" wrap="square" lIns="0" tIns="0" rIns="0" bIns="0" rtlCol="0" anchor="t" anchorCtr="0">
            <a:normAutofit/>
          </a:bodyPr>
          <a:lstStyle>
            <a:lvl1pPr algn="ctr">
              <a:defRPr lang="zh-CN" altLang="en-US" sz="1800" spc="200">
                <a:ln>
                  <a:noFill/>
                </a:ln>
                <a:solidFill>
                  <a:schemeClr val="lt1"/>
                </a:solidFill>
                <a:effectLst/>
                <a:uLnTx/>
                <a:latin typeface="Arial" panose="020B0604020202020204" pitchFamily="34" charset="0"/>
                <a:ea typeface="微软雅黑" charset="-122"/>
                <a:cs typeface="微软雅黑" charset="-122"/>
              </a:defRPr>
            </a:lvl1pPr>
          </a:lstStyle>
          <a:p>
            <a:pPr marL="0" lvl="0" indent="0" algn="ctr">
              <a:lnSpc>
                <a:spcPct val="120000"/>
              </a:lnSpc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48133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47244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92075" y="303809"/>
            <a:ext cx="11607851" cy="6250382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48133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47244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wrap="square" anchor="ctr">
            <a:normAutofit/>
          </a:bodyPr>
          <a:lstStyle>
            <a:lvl1pPr>
              <a:defRPr sz="32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4603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48119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583200" y="770400"/>
            <a:ext cx="3960000" cy="882000"/>
          </a:xfrm>
        </p:spPr>
        <p:txBody>
          <a:bodyPr wrap="square" anchor="ctr" anchorCtr="0">
            <a:normAutofit/>
          </a:bodyPr>
          <a:lstStyle>
            <a:lvl1pPr>
              <a:defRPr sz="36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333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48133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47244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12000" y="781200"/>
            <a:ext cx="10976400" cy="626400"/>
          </a:xfrm>
        </p:spPr>
        <p:txBody>
          <a:bodyPr wrap="square" anchor="ctr">
            <a:normAutofit/>
          </a:bodyPr>
          <a:lstStyle>
            <a:lvl1pPr algn="ctr">
              <a:defRPr sz="36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612000" y="1659600"/>
            <a:ext cx="10975975" cy="828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12775" y="2808000"/>
            <a:ext cx="10965600" cy="34308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12192000" cy="1829029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48133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47244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604800" y="669600"/>
            <a:ext cx="10976400" cy="565200"/>
          </a:xfrm>
        </p:spPr>
        <p:txBody>
          <a:bodyPr wrap="square" anchor="ctr" anchorCtr="0">
            <a:normAutofit/>
          </a:bodyPr>
          <a:lstStyle>
            <a:lvl1pPr algn="ctr">
              <a:defRPr sz="3200"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604837" y="1681200"/>
            <a:ext cx="10990800" cy="321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594000" y="5180400"/>
            <a:ext cx="11001600" cy="10116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376670"/>
            <a:ext cx="720090" cy="48133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85560"/>
            <a:ext cx="720090" cy="47244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  <a:lvl2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2pPr>
            <a:lvl3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3pPr>
            <a:lvl4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4pPr>
            <a:lvl5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 wrap="square">
            <a:normAutofit/>
          </a:bodyPr>
          <a:lstStyle>
            <a:lvl1pPr>
              <a:defRPr baseline="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12192000" cy="4950618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1480" y="5775325"/>
            <a:ext cx="1619885" cy="1082675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95645"/>
            <a:ext cx="1619885" cy="106235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wrap="square" anchor="b">
            <a:normAutofit/>
          </a:bodyPr>
          <a:lstStyle>
            <a:lvl1pPr algn="ctr">
              <a:defRPr sz="6000"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 wrap="square">
            <a:normAutofit/>
          </a:bodyPr>
          <a:lstStyle>
            <a:lvl1pPr algn="ctr">
              <a:defRPr baseline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481198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47213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2069184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sz="quarter" idx="14" hasCustomPrompt="1"/>
            <p:custDataLst>
              <p:tags r:id="rId8"/>
            </p:custDataLst>
          </p:nvPr>
        </p:nvSpPr>
        <p:spPr>
          <a:xfrm>
            <a:off x="2588577" y="3592195"/>
            <a:ext cx="5894070" cy="7493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>
              <a:defRPr kumimoji="0" lang="zh-CN" altLang="en-US" b="0" i="0" spc="20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pPr marL="0" lvl="0" indent="0">
              <a:spcAft>
                <a:spcPts val="0"/>
              </a:spcAft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ctrTitle" idx="15" hasCustomPrompt="1"/>
            <p:custDataLst>
              <p:tags r:id="rId9"/>
            </p:custDataLst>
          </p:nvPr>
        </p:nvSpPr>
        <p:spPr>
          <a:xfrm>
            <a:off x="2588577" y="2707006"/>
            <a:ext cx="5894070" cy="71437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zh-CN" altLang="en-US" sz="3200" b="0" spc="300" baseline="0">
                <a:solidFill>
                  <a:schemeClr val="lt1"/>
                </a:solidFill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>
              <a:lnSpc>
                <a:spcPct val="120000"/>
              </a:lnSpc>
            </a:pPr>
            <a:r>
              <a:rPr lang="zh-CN" altLang="en-US" dirty="0"/>
              <a:t>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481198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47213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238877" y="952508"/>
            <a:ext cx="5283242" cy="5388907"/>
          </a:xfrm>
        </p:spPr>
        <p:txBody>
          <a:bodyPr wrap="square"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  <a:lvl2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2pPr>
            <a:lvl3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3pPr>
            <a:lvl4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4pPr>
            <a:lvl5pPr eaLnBrk="1" fontAlgn="auto" latinLnBrk="0" hangingPunct="1">
              <a:defRPr sz="1600"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481198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47213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669930" y="952508"/>
            <a:ext cx="5283242" cy="381003"/>
          </a:xfrm>
        </p:spPr>
        <p:txBody>
          <a:bodyPr wrap="square" lIns="90170" tIns="46990" rIns="90170" bIns="46990" anchor="ctr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276153"/>
            <a:ext cx="4389120" cy="4305694"/>
          </a:xfrm>
          <a:prstGeom prst="rect">
            <a:avLst/>
          </a:prstGeom>
        </p:spPr>
      </p:pic>
      <p:sp>
        <p:nvSpPr>
          <p:cNvPr id="7" name="矩形 6"/>
          <p:cNvSpPr/>
          <p:nvPr userDrawn="1">
            <p:custDataLst>
              <p:tags r:id="rId5"/>
            </p:custDataLst>
          </p:nvPr>
        </p:nvSpPr>
        <p:spPr>
          <a:xfrm>
            <a:off x="4876800" y="0"/>
            <a:ext cx="73152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6" name="图片 5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6385866"/>
            <a:ext cx="720090" cy="47213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481198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47213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accent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wrap="square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20090" cy="481198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1910" y="0"/>
            <a:ext cx="720090" cy="472135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wrap="square" lIns="90170" tIns="46990" rIns="90170" bIns="4699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lt1"/>
                </a:solidFill>
                <a:uFillTx/>
                <a:latin typeface="Arial" panose="020B0604020202020204" pitchFamily="34" charset="0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 wrap="square">
            <a:normAutofit/>
          </a:bodyPr>
          <a:lstStyle>
            <a:lvl1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1pPr>
            <a:lvl2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2pPr>
            <a:lvl3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3pPr>
            <a:lvl4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4pPr>
            <a:lvl5pPr indent="0" eaLnBrk="1" fontAlgn="auto" latinLnBrk="0" hangingPunct="1">
              <a:defRPr>
                <a:solidFill>
                  <a:schemeClr val="lt1"/>
                </a:solidFill>
                <a:latin typeface="Arial" panose="020B060402020202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42.xml"/><Relationship Id="rId23" Type="http://schemas.openxmlformats.org/officeDocument/2006/relationships/tags" Target="../tags/tag141.xml"/><Relationship Id="rId22" Type="http://schemas.openxmlformats.org/officeDocument/2006/relationships/tags" Target="../tags/tag140.xml"/><Relationship Id="rId21" Type="http://schemas.openxmlformats.org/officeDocument/2006/relationships/tags" Target="../tags/tag139.xml"/><Relationship Id="rId20" Type="http://schemas.openxmlformats.org/officeDocument/2006/relationships/tags" Target="../tags/tag138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37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dk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" Type="http://schemas.openxmlformats.org/officeDocument/2006/relationships/tags" Target="../tags/tag143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3.xml"/><Relationship Id="rId7" Type="http://schemas.openxmlformats.org/officeDocument/2006/relationships/tags" Target="../tags/tag14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tags" Target="../tags/tag148.xml"/><Relationship Id="rId1" Type="http://schemas.openxmlformats.org/officeDocument/2006/relationships/tags" Target="../tags/tag147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52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tags" Target="../tags/tag151.xml"/><Relationship Id="rId1" Type="http://schemas.openxmlformats.org/officeDocument/2006/relationships/tags" Target="../tags/tag150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55.xml"/><Relationship Id="rId4" Type="http://schemas.openxmlformats.org/officeDocument/2006/relationships/image" Target="../media/image13.png"/><Relationship Id="rId3" Type="http://schemas.openxmlformats.org/officeDocument/2006/relationships/image" Target="../media/image11.png"/><Relationship Id="rId2" Type="http://schemas.openxmlformats.org/officeDocument/2006/relationships/tags" Target="../tags/tag154.xml"/><Relationship Id="rId1" Type="http://schemas.openxmlformats.org/officeDocument/2006/relationships/tags" Target="../tags/tag15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3.xml"/><Relationship Id="rId6" Type="http://schemas.openxmlformats.org/officeDocument/2006/relationships/tags" Target="../tags/tag15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jpeg"/><Relationship Id="rId2" Type="http://schemas.openxmlformats.org/officeDocument/2006/relationships/tags" Target="../tags/tag157.xml"/><Relationship Id="rId1" Type="http://schemas.openxmlformats.org/officeDocument/2006/relationships/tags" Target="../tags/tag156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3.xml"/><Relationship Id="rId7" Type="http://schemas.openxmlformats.org/officeDocument/2006/relationships/tags" Target="../tags/tag162.xml"/><Relationship Id="rId6" Type="http://schemas.openxmlformats.org/officeDocument/2006/relationships/image" Target="../media/image17.png"/><Relationship Id="rId5" Type="http://schemas.openxmlformats.org/officeDocument/2006/relationships/tags" Target="../tags/tag161.xml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160.xml"/><Relationship Id="rId1" Type="http://schemas.openxmlformats.org/officeDocument/2006/relationships/tags" Target="../tags/tag159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Relationship Id="rId3" Type="http://schemas.openxmlformats.org/officeDocument/2006/relationships/tags" Target="../tags/tag164.xml"/><Relationship Id="rId2" Type="http://schemas.openxmlformats.org/officeDocument/2006/relationships/image" Target="../media/image18.jpeg"/><Relationship Id="rId1" Type="http://schemas.openxmlformats.org/officeDocument/2006/relationships/tags" Target="../tags/tag16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>
                <a:latin typeface="Bahnschrift SemiBold" panose="020B0502040204020203" pitchFamily="34" charset="0"/>
                <a:ea typeface="Bahnschrift SemiBold" panose="020B0502040204020203" pitchFamily="34" charset="0"/>
                <a:cs typeface="Bahnschrift SemiBold" panose="020B0502040204020203" pitchFamily="34" charset="0"/>
              </a:rPr>
              <a:t>BlockModel</a:t>
            </a:r>
            <a:br>
              <a:rPr lang="en-US" altLang="zh-CN" dirty="0">
                <a:latin typeface="Bahnschrift SemiBold" panose="020B0502040204020203" pitchFamily="34" charset="0"/>
                <a:ea typeface="Bahnschrift SemiBold" panose="020B0502040204020203" pitchFamily="34" charset="0"/>
                <a:cs typeface="Bahnschrift SemiBold" panose="020B0502040204020203" pitchFamily="34" charset="0"/>
              </a:rPr>
            </a:br>
            <a:r>
              <a:rPr lang="en-US" altLang="zh-CN" sz="4400" dirty="0">
                <a:latin typeface="Bahnschrift SemiBold" panose="020B0502040204020203" pitchFamily="34" charset="0"/>
                <a:ea typeface="Bahnschrift SemiBold" panose="020B0502040204020203" pitchFamily="34" charset="0"/>
                <a:cs typeface="Bahnschrift SemiBold" panose="020B0502040204020203" pitchFamily="34" charset="0"/>
              </a:rPr>
              <a:t>Tokenomics Made Easy</a:t>
            </a:r>
            <a:endParaRPr lang="en-US" altLang="zh-CN" sz="4400" dirty="0">
              <a:latin typeface="Bahnschrift SemiBold" panose="020B0502040204020203" pitchFamily="34" charset="0"/>
              <a:ea typeface="Bahnschrift SemiBold" panose="020B0502040204020203" pitchFamily="34" charset="0"/>
              <a:cs typeface="Bahnschrift SemiBold" panose="020B0502040204020203" pitchFamily="34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4"/>
            <p:custDataLst>
              <p:tags r:id="rId2"/>
            </p:custDataLst>
          </p:nvPr>
        </p:nvSpPr>
        <p:spPr>
          <a:xfrm>
            <a:off x="2924205" y="4485169"/>
            <a:ext cx="6347919" cy="13632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2400" dirty="0">
                <a:latin typeface="Bahnschrift SemiBold" panose="020B0502040204020203" pitchFamily="34" charset="0"/>
                <a:ea typeface="Bahnschrift SemiBold" panose="020B0502040204020203" pitchFamily="34" charset="0"/>
                <a:cs typeface="Bahnschrift SemiBold" panose="020B0502040204020203" pitchFamily="34" charset="0"/>
                <a:sym typeface="+mn-ea"/>
              </a:rPr>
              <a:t>Model Labs</a:t>
            </a:r>
            <a:endParaRPr lang="en-US" altLang="zh-CN" sz="2400" dirty="0">
              <a:latin typeface="Bahnschrift SemiBold" panose="020B0502040204020203" pitchFamily="34" charset="0"/>
              <a:ea typeface="Bahnschrift SemiBold" panose="020B0502040204020203" pitchFamily="34" charset="0"/>
              <a:cs typeface="Bahnschrift SemiBold" panose="020B0502040204020203" pitchFamily="34" charset="0"/>
              <a:sym typeface="+mn-ea"/>
            </a:endParaRPr>
          </a:p>
          <a:p>
            <a:pPr marL="0" indent="0" algn="ctr">
              <a:buNone/>
            </a:pPr>
            <a:r>
              <a:rPr lang="en-US" altLang="zh-CN" sz="2400" dirty="0">
                <a:latin typeface="Bahnschrift SemiBold" panose="020B0502040204020203" pitchFamily="34" charset="0"/>
                <a:ea typeface="Bahnschrift SemiBold" panose="020B0502040204020203" pitchFamily="34" charset="0"/>
                <a:cs typeface="Bahnschrift SemiBold" panose="020B0502040204020203" pitchFamily="34" charset="0"/>
              </a:rPr>
              <a:t>R</a:t>
            </a:r>
            <a:r>
              <a:rPr sz="2400" dirty="0">
                <a:latin typeface="Bahnschrift SemiBold" panose="020B0502040204020203" pitchFamily="34" charset="0"/>
                <a:ea typeface="Bahnschrift SemiBold" panose="020B0502040204020203" pitchFamily="34" charset="0"/>
                <a:cs typeface="Bahnschrift SemiBold" panose="020B0502040204020203" pitchFamily="34" charset="0"/>
              </a:rPr>
              <a:t>&amp;</a:t>
            </a:r>
            <a:r>
              <a:rPr lang="en-US" altLang="zh-CN" sz="2400" dirty="0">
                <a:latin typeface="Bahnschrift SemiBold" panose="020B0502040204020203" pitchFamily="34" charset="0"/>
                <a:ea typeface="Bahnschrift SemiBold" panose="020B0502040204020203" pitchFamily="34" charset="0"/>
                <a:cs typeface="Bahnschrift SemiBold" panose="020B0502040204020203" pitchFamily="34" charset="0"/>
              </a:rPr>
              <a:t>D Infrastructure For Web3</a:t>
            </a:r>
            <a:endParaRPr lang="en-US" altLang="zh-CN" sz="2400">
              <a:latin typeface="Bahnschrift SemiBold" panose="020B0502040204020203" pitchFamily="34" charset="0"/>
              <a:ea typeface="Bahnschrift SemiBold" panose="020B0502040204020203" pitchFamily="34" charset="0"/>
              <a:cs typeface="Bahnschrift SemiBold" panose="020B0502040204020203" pitchFamily="34" charset="0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5194935" y="3915410"/>
            <a:ext cx="1749425" cy="7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8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2552223" y="545784"/>
            <a:ext cx="873125" cy="833755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 anchorCtr="0">
            <a:normAutofit/>
          </a:bodyPr>
          <a:lstStyle>
            <a:lvl1pPr mar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b="1" u="none" strike="noStrike" kern="1200" cap="none" spc="11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4400" spc="200" dirty="0">
                <a:solidFill>
                  <a:schemeClr val="bg2"/>
                </a:solidFill>
              </a:rPr>
              <a:t>01</a:t>
            </a:r>
            <a:endParaRPr lang="en-US" altLang="zh-CN" sz="4400" spc="200" dirty="0">
              <a:solidFill>
                <a:schemeClr val="bg2"/>
              </a:solidFill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ctrTitle" idx="15"/>
            <p:custDataLst>
              <p:tags r:id="rId2"/>
            </p:custDataLst>
          </p:nvPr>
        </p:nvSpPr>
        <p:spPr>
          <a:xfrm>
            <a:off x="2559367" y="1360171"/>
            <a:ext cx="5894070" cy="714375"/>
          </a:xfrm>
        </p:spPr>
        <p:txBody>
          <a:bodyPr>
            <a:normAutofit fontScale="90000"/>
          </a:bodyPr>
          <a:lstStyle/>
          <a:p>
            <a:br>
              <a:rPr lang="en-US" altLang="zh-CN" b="1" dirty="0">
                <a:latin typeface="Bahnschrift SemiBold" panose="020B0502040204020203" pitchFamily="34" charset="0"/>
                <a:ea typeface="+mj-ea"/>
              </a:rPr>
            </a:br>
            <a:r>
              <a:rPr lang="en-US" altLang="zh-CN" b="1" dirty="0" err="1">
                <a:latin typeface="Bahnschrift SemiBold" panose="020B0502040204020203" pitchFamily="34" charset="0"/>
                <a:ea typeface="+mj-ea"/>
              </a:rPr>
              <a:t>Tokenomics</a:t>
            </a:r>
            <a:r>
              <a:rPr lang="en-US" altLang="zh-CN" b="1" dirty="0">
                <a:latin typeface="Bahnschrift SemiBold" panose="020B0502040204020203" pitchFamily="34" charset="0"/>
                <a:ea typeface="+mj-ea"/>
              </a:rPr>
              <a:t> Challenges</a:t>
            </a:r>
            <a:endParaRPr lang="en-US" altLang="zh-CN" b="1" dirty="0">
              <a:latin typeface="Bahnschrift SemiBold" panose="020B0502040204020203" pitchFamily="34" charset="0"/>
              <a:ea typeface="+mj-ea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1887220" y="4263390"/>
            <a:ext cx="2650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Only experts can read</a:t>
            </a:r>
            <a:endParaRPr lang="en-US" altLang="zh-CN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2" name="图片 1" descr="哭脸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050" y="2805430"/>
            <a:ext cx="1307465" cy="1307465"/>
          </a:xfrm>
          <a:prstGeom prst="rect">
            <a:avLst/>
          </a:prstGeom>
        </p:spPr>
      </p:pic>
      <p:pic>
        <p:nvPicPr>
          <p:cNvPr id="3" name="图片 2" descr="31标准 (1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2767" y="2805430"/>
            <a:ext cx="1307465" cy="1307465"/>
          </a:xfrm>
          <a:prstGeom prst="rect">
            <a:avLst/>
          </a:prstGeom>
        </p:spPr>
      </p:pic>
      <p:pic>
        <p:nvPicPr>
          <p:cNvPr id="4" name="图片 3" descr="禁止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2132" y="2805430"/>
            <a:ext cx="1307465" cy="13074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39938" y="4263390"/>
            <a:ext cx="3531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Even experts can miss</a:t>
            </a:r>
            <a:endParaRPr lang="en-US" altLang="zh-CN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7" name="图片 6" descr="压力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71627" y="2727722"/>
            <a:ext cx="1905000" cy="190500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8140700" y="4261907"/>
            <a:ext cx="25668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Single-point of failure</a:t>
            </a:r>
            <a:endParaRPr lang="en-US" altLang="zh-CN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59050" y="4996139"/>
            <a:ext cx="7515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While </a:t>
            </a:r>
            <a:r>
              <a:rPr lang="en-US" altLang="zh-CN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Tokenomics</a:t>
            </a:r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 becomes the key to sustainability for many Web 3.0 projects,  the design support of it has been unfortunately </a:t>
            </a:r>
            <a:r>
              <a:rPr lang="en-US" altLang="zh-CN" dirty="0">
                <a:solidFill>
                  <a:srgbClr val="FF0000"/>
                </a:solidFill>
                <a:latin typeface="Bahnschrift SemiBold" panose="020B0502040204020203" pitchFamily="34" charset="0"/>
              </a:rPr>
              <a:t>MISSING</a:t>
            </a:r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.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8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2552223" y="545784"/>
            <a:ext cx="873125" cy="833755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 anchorCtr="0">
            <a:normAutofit/>
          </a:bodyPr>
          <a:lstStyle>
            <a:lvl1pPr mar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b="1" u="none" strike="noStrike" kern="1200" cap="none" spc="11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4400" spc="200" dirty="0">
                <a:solidFill>
                  <a:schemeClr val="bg2"/>
                </a:solidFill>
              </a:rPr>
              <a:t>02</a:t>
            </a:r>
            <a:endParaRPr lang="en-US" altLang="zh-CN" sz="4400" spc="200" dirty="0">
              <a:solidFill>
                <a:schemeClr val="bg2"/>
              </a:solidFill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ctrTitle" idx="15"/>
            <p:custDataLst>
              <p:tags r:id="rId2"/>
            </p:custDataLst>
          </p:nvPr>
        </p:nvSpPr>
        <p:spPr>
          <a:xfrm>
            <a:off x="2559366" y="1360171"/>
            <a:ext cx="8745029" cy="714375"/>
          </a:xfrm>
        </p:spPr>
        <p:txBody>
          <a:bodyPr>
            <a:normAutofit fontScale="90000"/>
          </a:bodyPr>
          <a:lstStyle/>
          <a:p>
            <a:br>
              <a:rPr lang="en-US" altLang="zh-CN" b="1" dirty="0">
                <a:latin typeface="Bahnschrift SemiBold" panose="020B0502040204020203" pitchFamily="34" charset="0"/>
                <a:ea typeface="+mj-ea"/>
              </a:rPr>
            </a:br>
            <a:r>
              <a:rPr lang="en-US" altLang="zh-CN" b="1" dirty="0">
                <a:latin typeface="Bahnschrift SemiBold" panose="020B0502040204020203" pitchFamily="34" charset="0"/>
                <a:ea typeface="+mj-ea"/>
              </a:rPr>
              <a:t>BlockModel:</a:t>
            </a:r>
            <a:r>
              <a:rPr lang="zh-CN" altLang="en-US" b="1" dirty="0">
                <a:latin typeface="Bahnschrift SemiBold" panose="020B0502040204020203" pitchFamily="34" charset="0"/>
                <a:ea typeface="+mj-ea"/>
              </a:rPr>
              <a:t> </a:t>
            </a:r>
            <a:r>
              <a:rPr lang="en-US" altLang="zh-CN" b="1" dirty="0">
                <a:latin typeface="Bahnschrift SemiBold" panose="020B0502040204020203" pitchFamily="34" charset="0"/>
                <a:ea typeface="+mj-ea"/>
              </a:rPr>
              <a:t>Paradigm For Tokenomics</a:t>
            </a:r>
            <a:r>
              <a:rPr lang="zh-CN" altLang="en-US" b="1" dirty="0">
                <a:latin typeface="Bahnschrift SemiBold" panose="020B0502040204020203" pitchFamily="34" charset="0"/>
                <a:ea typeface="+mj-ea"/>
              </a:rPr>
              <a:t> </a:t>
            </a:r>
            <a:endParaRPr lang="en-US" altLang="zh-CN" b="1" dirty="0">
              <a:latin typeface="Bahnschrift SemiBold" panose="020B0502040204020203" pitchFamily="34" charset="0"/>
              <a:ea typeface="+mj-ea"/>
            </a:endParaRPr>
          </a:p>
        </p:txBody>
      </p:sp>
      <p:pic>
        <p:nvPicPr>
          <p:cNvPr id="10" name="图片 9" descr="徽标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329" y="3855060"/>
            <a:ext cx="3236825" cy="853546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065087" y="2495406"/>
            <a:ext cx="733717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Tokenomics Design Framework</a:t>
            </a:r>
            <a:endParaRPr lang="en-US" altLang="zh-CN" sz="2000" dirty="0">
              <a:solidFill>
                <a:srgbClr val="FFC000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Graphical workspace backed by the TMI language, i.e., </a:t>
            </a:r>
            <a:r>
              <a:rPr lang="en-US" altLang="zh-CN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Tokenomics</a:t>
            </a:r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 Modeling Language (ACM MODELS ‘22);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Compatibility with IDEs and Development SDKs.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18" name="直接箭头连接符 17"/>
          <p:cNvCxnSpPr>
            <a:endCxn id="15" idx="2"/>
          </p:cNvCxnSpPr>
          <p:nvPr/>
        </p:nvCxnSpPr>
        <p:spPr>
          <a:xfrm flipV="1">
            <a:off x="5733676" y="3726512"/>
            <a:ext cx="0" cy="27092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1551762" y="5223810"/>
            <a:ext cx="390398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0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Algorithmic Economy Analysis</a:t>
            </a:r>
            <a:endParaRPr lang="en-US" altLang="zh-CN" sz="2000" dirty="0">
              <a:solidFill>
                <a:srgbClr val="FFC000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Driven by economic properties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Formal Verification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25" name="直接箭头连接符 24"/>
          <p:cNvCxnSpPr>
            <a:endCxn id="22" idx="0"/>
          </p:cNvCxnSpPr>
          <p:nvPr/>
        </p:nvCxnSpPr>
        <p:spPr>
          <a:xfrm flipH="1">
            <a:off x="3503766" y="4707971"/>
            <a:ext cx="566594" cy="51543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5825555" y="5224036"/>
            <a:ext cx="426299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Expert Community</a:t>
            </a:r>
            <a:endParaRPr lang="en-US" altLang="zh-CN" sz="2000" dirty="0">
              <a:solidFill>
                <a:srgbClr val="FFC000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Model DAO to collaboratively design, optimize and validate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Contribute to earn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37" name="直接箭头连接符 36"/>
          <p:cNvCxnSpPr>
            <a:endCxn id="34" idx="0"/>
          </p:cNvCxnSpPr>
          <p:nvPr/>
        </p:nvCxnSpPr>
        <p:spPr>
          <a:xfrm>
            <a:off x="7079321" y="4708606"/>
            <a:ext cx="877729" cy="51543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0339685" y="3965147"/>
            <a:ext cx="1406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Version 1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339685" y="5497829"/>
            <a:ext cx="1406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Version N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0952634" y="2628544"/>
            <a:ext cx="180870" cy="18087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直接箭头连接符 10"/>
          <p:cNvCxnSpPr>
            <a:stCxn id="8" idx="4"/>
            <a:endCxn id="5" idx="0"/>
          </p:cNvCxnSpPr>
          <p:nvPr/>
        </p:nvCxnSpPr>
        <p:spPr>
          <a:xfrm>
            <a:off x="11043069" y="2809415"/>
            <a:ext cx="0" cy="115573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5" idx="2"/>
            <a:endCxn id="7" idx="0"/>
          </p:cNvCxnSpPr>
          <p:nvPr/>
        </p:nvCxnSpPr>
        <p:spPr>
          <a:xfrm>
            <a:off x="11043069" y="4334479"/>
            <a:ext cx="0" cy="116335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People - Free people icon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2" b="10577"/>
          <a:stretch>
            <a:fillRect/>
          </a:stretch>
        </p:blipFill>
        <p:spPr bwMode="auto">
          <a:xfrm>
            <a:off x="10641566" y="2990286"/>
            <a:ext cx="803006" cy="628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People - Free people icon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2" b="10577"/>
          <a:stretch>
            <a:fillRect/>
          </a:stretch>
        </p:blipFill>
        <p:spPr bwMode="auto">
          <a:xfrm>
            <a:off x="10641566" y="4563316"/>
            <a:ext cx="803006" cy="628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连接符: 曲线 19"/>
          <p:cNvCxnSpPr>
            <a:stCxn id="5" idx="1"/>
            <a:endCxn id="1028" idx="1"/>
          </p:cNvCxnSpPr>
          <p:nvPr/>
        </p:nvCxnSpPr>
        <p:spPr>
          <a:xfrm rot="10800000" flipH="1">
            <a:off x="10339684" y="3304389"/>
            <a:ext cx="301881" cy="845424"/>
          </a:xfrm>
          <a:prstGeom prst="curvedConnector3">
            <a:avLst>
              <a:gd name="adj1" fmla="val -75725"/>
            </a:avLst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连接符: 曲线 20"/>
          <p:cNvCxnSpPr>
            <a:stCxn id="7" idx="3"/>
            <a:endCxn id="29" idx="3"/>
          </p:cNvCxnSpPr>
          <p:nvPr/>
        </p:nvCxnSpPr>
        <p:spPr>
          <a:xfrm flipH="1" flipV="1">
            <a:off x="11444572" y="4877419"/>
            <a:ext cx="301881" cy="805076"/>
          </a:xfrm>
          <a:prstGeom prst="curvedConnector3">
            <a:avLst>
              <a:gd name="adj1" fmla="val -75725"/>
            </a:avLst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8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2552223" y="545784"/>
            <a:ext cx="873125" cy="833755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 anchorCtr="0">
            <a:normAutofit/>
          </a:bodyPr>
          <a:lstStyle>
            <a:lvl1pPr mar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b="1" u="none" strike="noStrike" kern="1200" cap="none" spc="11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4400" spc="200" dirty="0">
                <a:solidFill>
                  <a:schemeClr val="bg2"/>
                </a:solidFill>
              </a:rPr>
              <a:t>03</a:t>
            </a:r>
            <a:endParaRPr lang="en-US" altLang="zh-CN" sz="4400" spc="200" dirty="0">
              <a:solidFill>
                <a:schemeClr val="bg2"/>
              </a:solidFill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ctrTitle" idx="15"/>
            <p:custDataLst>
              <p:tags r:id="rId2"/>
            </p:custDataLst>
          </p:nvPr>
        </p:nvSpPr>
        <p:spPr>
          <a:xfrm>
            <a:off x="2559366" y="1360171"/>
            <a:ext cx="8745029" cy="714375"/>
          </a:xfrm>
        </p:spPr>
        <p:txBody>
          <a:bodyPr>
            <a:normAutofit fontScale="90000"/>
          </a:bodyPr>
          <a:lstStyle/>
          <a:p>
            <a:br>
              <a:rPr lang="en-US" altLang="zh-CN" b="1" dirty="0">
                <a:latin typeface="Bahnschrift SemiBold" panose="020B0502040204020203" pitchFamily="34" charset="0"/>
                <a:ea typeface="+mj-ea"/>
              </a:rPr>
            </a:br>
            <a:r>
              <a:rPr lang="en-US" altLang="zh-CN" b="1" dirty="0" err="1">
                <a:latin typeface="Bahnschrift SemiBold" panose="020B0502040204020203" pitchFamily="34" charset="0"/>
                <a:ea typeface="+mj-ea"/>
              </a:rPr>
              <a:t>BlockModel</a:t>
            </a:r>
            <a:r>
              <a:rPr lang="en-US" altLang="zh-CN" b="1" dirty="0">
                <a:latin typeface="Bahnschrift SemiBold" panose="020B0502040204020203" pitchFamily="34" charset="0"/>
                <a:ea typeface="+mj-ea"/>
              </a:rPr>
              <a:t>: Programming Model in DAO</a:t>
            </a:r>
            <a:endParaRPr lang="en-US" altLang="zh-CN" b="1" dirty="0">
              <a:latin typeface="Bahnschrift SemiBold" panose="020B0502040204020203" pitchFamily="34" charset="0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222461" y="3064579"/>
            <a:ext cx="1475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Property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537960" y="4135755"/>
            <a:ext cx="873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ahnschrift SemiBold" panose="020B0502040204020203" pitchFamily="34" charset="0"/>
              </a:rPr>
              <a:t>Model</a:t>
            </a:r>
            <a:endParaRPr lang="en-US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14" name="图片 13" descr="徽标&#10;&#10;描述已自动生成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2755" y="2570855"/>
            <a:ext cx="1918970" cy="506095"/>
          </a:xfrm>
          <a:prstGeom prst="rect">
            <a:avLst/>
          </a:prstGeom>
        </p:spPr>
      </p:pic>
      <p:cxnSp>
        <p:nvCxnSpPr>
          <p:cNvPr id="3" name="直接箭头连接符 2"/>
          <p:cNvCxnSpPr>
            <a:stCxn id="4" idx="2"/>
            <a:endCxn id="2" idx="0"/>
          </p:cNvCxnSpPr>
          <p:nvPr/>
        </p:nvCxnSpPr>
        <p:spPr>
          <a:xfrm>
            <a:off x="6960014" y="3433911"/>
            <a:ext cx="14605" cy="701675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222461" y="5317510"/>
            <a:ext cx="1475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ahnschrift SemiBold" panose="020B0502040204020203" pitchFamily="34" charset="0"/>
              </a:rPr>
              <a:t>Proof</a:t>
            </a:r>
            <a:endParaRPr lang="en-US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19" name="直接箭头连接符 18"/>
          <p:cNvCxnSpPr>
            <a:stCxn id="2" idx="2"/>
            <a:endCxn id="17" idx="0"/>
          </p:cNvCxnSpPr>
          <p:nvPr/>
        </p:nvCxnSpPr>
        <p:spPr>
          <a:xfrm flipH="1">
            <a:off x="6960235" y="4504055"/>
            <a:ext cx="14605" cy="813435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连接符: 肘形 26"/>
          <p:cNvCxnSpPr>
            <a:stCxn id="72" idx="3"/>
            <a:endCxn id="4" idx="1"/>
          </p:cNvCxnSpPr>
          <p:nvPr/>
        </p:nvCxnSpPr>
        <p:spPr>
          <a:xfrm flipV="1">
            <a:off x="4406566" y="3249245"/>
            <a:ext cx="1815895" cy="1108275"/>
          </a:xfrm>
          <a:prstGeom prst="bentConnector3">
            <a:avLst>
              <a:gd name="adj1" fmla="val 15405"/>
            </a:avLst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连接符: 肘形 27"/>
          <p:cNvCxnSpPr>
            <a:stCxn id="17" idx="1"/>
            <a:endCxn id="72" idx="3"/>
          </p:cNvCxnSpPr>
          <p:nvPr/>
        </p:nvCxnSpPr>
        <p:spPr>
          <a:xfrm rot="10800000">
            <a:off x="4406567" y="4357520"/>
            <a:ext cx="1815895" cy="1144656"/>
          </a:xfrm>
          <a:prstGeom prst="bentConnector3">
            <a:avLst>
              <a:gd name="adj1" fmla="val 84595"/>
            </a:avLst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>
            <a:off x="8452605" y="3302569"/>
            <a:ext cx="2698750" cy="2026920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Bahnschrift SemiBold" panose="020B0502040204020203" pitchFamily="34" charset="0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8747405" y="3320833"/>
            <a:ext cx="21331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</a:rPr>
              <a:t>Model DAO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algn="ctr"/>
            <a:endParaRPr lang="en-US" sz="20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algn="just"/>
            <a:r>
              <a:rPr lang="en-US" sz="14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Proposal &amp; Vote</a:t>
            </a:r>
            <a:endParaRPr lang="en-US" sz="1400" b="1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new properties</a:t>
            </a:r>
            <a:endParaRPr lang="en-US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model optimization</a:t>
            </a:r>
            <a:endParaRPr lang="en-US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proof confirmation</a:t>
            </a:r>
            <a:endParaRPr lang="en-US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...</a:t>
            </a:r>
            <a:endParaRPr lang="en-US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58" name="直接箭头连接符 57"/>
          <p:cNvCxnSpPr>
            <a:stCxn id="55" idx="2"/>
            <a:endCxn id="2" idx="3"/>
          </p:cNvCxnSpPr>
          <p:nvPr/>
        </p:nvCxnSpPr>
        <p:spPr>
          <a:xfrm flipH="1">
            <a:off x="7411840" y="4316029"/>
            <a:ext cx="1040765" cy="3810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连接符: 肘形 60"/>
          <p:cNvCxnSpPr>
            <a:stCxn id="55" idx="1"/>
            <a:endCxn id="4" idx="3"/>
          </p:cNvCxnSpPr>
          <p:nvPr/>
        </p:nvCxnSpPr>
        <p:spPr>
          <a:xfrm rot="16200000" flipV="1">
            <a:off x="8097617" y="2849194"/>
            <a:ext cx="350160" cy="1150262"/>
          </a:xfrm>
          <a:prstGeom prst="bentConnector2">
            <a:avLst/>
          </a:prstGeom>
          <a:ln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连接符: 肘形 63"/>
          <p:cNvCxnSpPr>
            <a:stCxn id="55" idx="3"/>
            <a:endCxn id="17" idx="3"/>
          </p:cNvCxnSpPr>
          <p:nvPr/>
        </p:nvCxnSpPr>
        <p:spPr>
          <a:xfrm rot="5400000">
            <a:off x="8037936" y="4692283"/>
            <a:ext cx="469523" cy="1150262"/>
          </a:xfrm>
          <a:prstGeom prst="bentConnector2">
            <a:avLst/>
          </a:prstGeom>
          <a:ln>
            <a:solidFill>
              <a:schemeClr val="accent1"/>
            </a:solidFill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5" name="图片 74" descr="upload_post_object_v2_21706956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5131" y="6040190"/>
            <a:ext cx="596900" cy="596900"/>
          </a:xfrm>
          <a:prstGeom prst="rect">
            <a:avLst/>
          </a:prstGeom>
        </p:spPr>
      </p:pic>
      <p:cxnSp>
        <p:nvCxnSpPr>
          <p:cNvPr id="77" name="连接符: 曲线 76"/>
          <p:cNvCxnSpPr>
            <a:stCxn id="17" idx="2"/>
            <a:endCxn id="75" idx="1"/>
          </p:cNvCxnSpPr>
          <p:nvPr/>
        </p:nvCxnSpPr>
        <p:spPr>
          <a:xfrm rot="16200000" flipH="1">
            <a:off x="7426673" y="5220182"/>
            <a:ext cx="651798" cy="158511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连接符: 曲线 77"/>
          <p:cNvCxnSpPr>
            <a:stCxn id="75" idx="3"/>
            <a:endCxn id="55" idx="4"/>
          </p:cNvCxnSpPr>
          <p:nvPr/>
        </p:nvCxnSpPr>
        <p:spPr>
          <a:xfrm flipV="1">
            <a:off x="9142031" y="5329489"/>
            <a:ext cx="659949" cy="100915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文本框 82"/>
          <p:cNvSpPr txBox="1"/>
          <p:nvPr/>
        </p:nvSpPr>
        <p:spPr>
          <a:xfrm>
            <a:off x="7295451" y="5982895"/>
            <a:ext cx="595630" cy="337185"/>
          </a:xfrm>
          <a:prstGeom prst="rect">
            <a:avLst/>
          </a:prstGeom>
          <a:solidFill>
            <a:srgbClr val="38332C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Bahnschrift SemiBold" panose="020B0502040204020203" pitchFamily="34" charset="0"/>
              </a:rPr>
              <a:t>mint</a:t>
            </a:r>
            <a:endParaRPr lang="en-US" sz="16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9350946" y="5818575"/>
            <a:ext cx="1347568" cy="338554"/>
          </a:xfrm>
          <a:prstGeom prst="rect">
            <a:avLst/>
          </a:prstGeom>
          <a:solidFill>
            <a:srgbClr val="38332C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Bahnschrift SemiBold" panose="020B0502040204020203" pitchFamily="34" charset="0"/>
              </a:rPr>
              <a:t>membership</a:t>
            </a:r>
            <a:endParaRPr lang="en-US" sz="16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2688313" y="3957410"/>
            <a:ext cx="171825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ahnschrift SemiBold" panose="020B0502040204020203" pitchFamily="34" charset="0"/>
              </a:rPr>
              <a:t>Protocol</a:t>
            </a:r>
            <a:endParaRPr lang="en-US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e.g., </a:t>
            </a:r>
            <a:r>
              <a:rPr lang="en-US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DeFi</a:t>
            </a:r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GameFi</a:t>
            </a:r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, </a:t>
            </a:r>
            <a:r>
              <a:rPr lang="en-US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Stablecoin</a:t>
            </a:r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etc.</a:t>
            </a:r>
            <a:endParaRPr lang="en-US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997645" y="5840344"/>
            <a:ext cx="32449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E.g., The </a:t>
            </a:r>
            <a:r>
              <a:rPr lang="en-US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tokenomics</a:t>
            </a:r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design model X for the </a:t>
            </a:r>
            <a:r>
              <a:rPr lang="en-US" sz="1400" dirty="0" err="1">
                <a:solidFill>
                  <a:schemeClr val="bg1"/>
                </a:solidFill>
                <a:latin typeface="Bahnschrift SemiBold" panose="020B0502040204020203" pitchFamily="34" charset="0"/>
              </a:rPr>
              <a:t>DeFi</a:t>
            </a:r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 protocol Y is compliant with the set of economic properties Z.</a:t>
            </a:r>
            <a:endParaRPr lang="en-US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38" name="直接箭头连接符 37"/>
          <p:cNvCxnSpPr>
            <a:endCxn id="37" idx="3"/>
          </p:cNvCxnSpPr>
          <p:nvPr/>
        </p:nvCxnSpPr>
        <p:spPr>
          <a:xfrm flipH="1">
            <a:off x="6242585" y="5686841"/>
            <a:ext cx="463156" cy="522835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4900071" y="3858618"/>
            <a:ext cx="1342514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ahnschrift SemiBold" panose="020B0502040204020203" pitchFamily="34" charset="0"/>
              </a:rPr>
              <a:t>Runtime</a:t>
            </a:r>
            <a:endParaRPr lang="en-US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Bahnschrift SemiBold" panose="020B0502040204020203" pitchFamily="34" charset="0"/>
              </a:rPr>
              <a:t>Interpreter</a:t>
            </a:r>
            <a:endParaRPr lang="en-US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  <a:p>
            <a:pPr algn="ctr"/>
            <a:r>
              <a:rPr lang="en-US" dirty="0">
                <a:solidFill>
                  <a:schemeClr val="bg1"/>
                </a:solidFill>
                <a:latin typeface="Bahnschrift SemiBold" panose="020B0502040204020203" pitchFamily="34" charset="0"/>
              </a:rPr>
              <a:t>Verifier</a:t>
            </a:r>
            <a:endParaRPr lang="en-US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49" name="直接箭头连接符 48"/>
          <p:cNvCxnSpPr>
            <a:stCxn id="4" idx="2"/>
            <a:endCxn id="46" idx="0"/>
          </p:cNvCxnSpPr>
          <p:nvPr/>
        </p:nvCxnSpPr>
        <p:spPr>
          <a:xfrm flipH="1">
            <a:off x="5571328" y="3433911"/>
            <a:ext cx="1388686" cy="424707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>
            <a:stCxn id="17" idx="0"/>
            <a:endCxn id="46" idx="2"/>
          </p:cNvCxnSpPr>
          <p:nvPr/>
        </p:nvCxnSpPr>
        <p:spPr>
          <a:xfrm flipH="1" flipV="1">
            <a:off x="5571328" y="4781948"/>
            <a:ext cx="1388686" cy="535562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直接箭头连接符 55"/>
          <p:cNvCxnSpPr>
            <a:stCxn id="2" idx="1"/>
            <a:endCxn id="46" idx="3"/>
          </p:cNvCxnSpPr>
          <p:nvPr/>
        </p:nvCxnSpPr>
        <p:spPr>
          <a:xfrm flipH="1">
            <a:off x="6242807" y="4319649"/>
            <a:ext cx="295275" cy="635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文本框 106"/>
          <p:cNvSpPr txBox="1"/>
          <p:nvPr/>
        </p:nvSpPr>
        <p:spPr>
          <a:xfrm>
            <a:off x="2334925" y="2417780"/>
            <a:ext cx="4143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Bahnschrift SemiBold" panose="020B0502040204020203" pitchFamily="34" charset="0"/>
              </a:rPr>
              <a:t>E.g., There always exists a market of token T in X days where deposits are more than withdraws.</a:t>
            </a:r>
            <a:endParaRPr lang="en-US" sz="1400" dirty="0">
              <a:solidFill>
                <a:schemeClr val="bg1"/>
              </a:solidFill>
              <a:latin typeface="Bahnschrift SemiBold" panose="020B0502040204020203" pitchFamily="34" charset="0"/>
            </a:endParaRPr>
          </a:p>
        </p:txBody>
      </p:sp>
      <p:cxnSp>
        <p:nvCxnSpPr>
          <p:cNvPr id="108" name="直接箭头连接符 107"/>
          <p:cNvCxnSpPr>
            <a:stCxn id="107" idx="3"/>
            <a:endCxn id="4" idx="0"/>
          </p:cNvCxnSpPr>
          <p:nvPr/>
        </p:nvCxnSpPr>
        <p:spPr>
          <a:xfrm>
            <a:off x="6478206" y="2679390"/>
            <a:ext cx="481808" cy="385189"/>
          </a:xfrm>
          <a:prstGeom prst="straightConnector1">
            <a:avLst/>
          </a:prstGeom>
          <a:ln>
            <a:solidFill>
              <a:schemeClr val="accent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8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2552223" y="545784"/>
            <a:ext cx="873125" cy="833755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 anchorCtr="0">
            <a:normAutofit/>
          </a:bodyPr>
          <a:lstStyle>
            <a:lvl1pPr mar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b="1" u="none" strike="noStrike" kern="1200" cap="none" spc="11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4400" spc="200" dirty="0">
                <a:solidFill>
                  <a:schemeClr val="bg2"/>
                </a:solidFill>
              </a:rPr>
              <a:t>04</a:t>
            </a:r>
            <a:endParaRPr lang="en-US" altLang="zh-CN" sz="4400" spc="200" dirty="0">
              <a:solidFill>
                <a:schemeClr val="bg2"/>
              </a:solidFill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ctrTitle" idx="15"/>
            <p:custDataLst>
              <p:tags r:id="rId2"/>
            </p:custDataLst>
          </p:nvPr>
        </p:nvSpPr>
        <p:spPr>
          <a:xfrm>
            <a:off x="2559367" y="1360171"/>
            <a:ext cx="5894070" cy="714375"/>
          </a:xfrm>
        </p:spPr>
        <p:txBody>
          <a:bodyPr/>
          <a:lstStyle/>
          <a:p>
            <a:r>
              <a:rPr lang="en-US" altLang="zh-CN" b="1" dirty="0">
                <a:latin typeface="Bahnschrift SemiBold" panose="020B0502040204020203" pitchFamily="34" charset="0"/>
                <a:ea typeface="+mj-ea"/>
              </a:rPr>
              <a:t>Case Study: </a:t>
            </a:r>
            <a:r>
              <a:rPr lang="en-US" altLang="zh-CN" b="1" dirty="0" err="1">
                <a:latin typeface="Bahnschrift SemiBold" panose="020B0502040204020203" pitchFamily="34" charset="0"/>
                <a:ea typeface="+mj-ea"/>
              </a:rPr>
              <a:t>StepN</a:t>
            </a:r>
            <a:endParaRPr lang="en-US" altLang="zh-CN" b="1" dirty="0">
              <a:latin typeface="Bahnschrift SemiBold" panose="020B0502040204020203" pitchFamily="34" charset="0"/>
              <a:ea typeface="+mj-ea"/>
            </a:endParaRPr>
          </a:p>
        </p:txBody>
      </p:sp>
      <p:pic>
        <p:nvPicPr>
          <p:cNvPr id="1028" name="Picture 4" descr="Premium Vector | Stepn company logo icon in green square isolated on white  background web3 running app with fun game and social elements with move to  earn concep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9" t="7945" r="5209" b="9642"/>
          <a:stretch>
            <a:fillRect/>
          </a:stretch>
        </p:blipFill>
        <p:spPr bwMode="auto">
          <a:xfrm>
            <a:off x="2559367" y="3640536"/>
            <a:ext cx="1106251" cy="1028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2653838" y="4669416"/>
            <a:ext cx="9173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  <a:ea typeface="+mn-ea"/>
                <a:sym typeface="+mn-ea"/>
              </a:rPr>
              <a:t>GST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  <a:ea typeface="+mn-ea"/>
            </a:endParaRPr>
          </a:p>
        </p:txBody>
      </p:sp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133" y="2691211"/>
            <a:ext cx="2266806" cy="1480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2896" y="4361521"/>
            <a:ext cx="2565279" cy="1354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箭头: 右 13"/>
          <p:cNvSpPr/>
          <p:nvPr/>
        </p:nvSpPr>
        <p:spPr>
          <a:xfrm>
            <a:off x="4075787" y="4043529"/>
            <a:ext cx="536940" cy="255641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6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8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2552223" y="545784"/>
            <a:ext cx="873125" cy="833755"/>
          </a:xfrm>
          <a:prstGeom prst="rect">
            <a:avLst/>
          </a:prstGeom>
          <a:solidFill>
            <a:schemeClr val="accent1"/>
          </a:solidFill>
        </p:spPr>
        <p:txBody>
          <a:bodyPr vert="horz" wrap="square" lIns="0" tIns="0" rIns="0" bIns="0" rtlCol="0" anchor="ctr" anchorCtr="0">
            <a:normAutofit/>
          </a:bodyPr>
          <a:lstStyle>
            <a:lvl1pPr mar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None/>
              <a:defRPr sz="1600" b="1" u="none" strike="noStrike" kern="1200" cap="none" spc="11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750"/>
              </a:spcAft>
              <a:buFont typeface="Arial" panose="020B0604020202020204" pitchFamily="34" charset="0"/>
              <a:buChar char="•"/>
              <a:defRPr sz="16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altLang="zh-CN" sz="4400" spc="200" dirty="0">
                <a:solidFill>
                  <a:schemeClr val="bg2"/>
                </a:solidFill>
              </a:rPr>
              <a:t>05</a:t>
            </a:r>
            <a:endParaRPr lang="en-US" altLang="zh-CN" sz="4400" spc="200" dirty="0">
              <a:solidFill>
                <a:schemeClr val="bg2"/>
              </a:solidFill>
            </a:endParaRPr>
          </a:p>
        </p:txBody>
      </p:sp>
      <p:sp>
        <p:nvSpPr>
          <p:cNvPr id="6" name="标题 5"/>
          <p:cNvSpPr>
            <a:spLocks noGrp="1"/>
          </p:cNvSpPr>
          <p:nvPr>
            <p:ph type="ctrTitle" idx="15"/>
            <p:custDataLst>
              <p:tags r:id="rId2"/>
            </p:custDataLst>
          </p:nvPr>
        </p:nvSpPr>
        <p:spPr>
          <a:xfrm>
            <a:off x="2559367" y="1360171"/>
            <a:ext cx="5894070" cy="714375"/>
          </a:xfrm>
        </p:spPr>
        <p:txBody>
          <a:bodyPr/>
          <a:lstStyle/>
          <a:p>
            <a:r>
              <a:rPr lang="en-US" altLang="zh-CN" b="1" dirty="0">
                <a:latin typeface="Bahnschrift SemiBold" panose="020B0502040204020203" pitchFamily="34" charset="0"/>
                <a:ea typeface="+mj-ea"/>
              </a:rPr>
              <a:t>Case Study: </a:t>
            </a:r>
            <a:r>
              <a:rPr lang="en-US" altLang="zh-CN" b="1" dirty="0" err="1">
                <a:latin typeface="Bahnschrift SemiBold" panose="020B0502040204020203" pitchFamily="34" charset="0"/>
                <a:ea typeface="+mj-ea"/>
              </a:rPr>
              <a:t>StepN</a:t>
            </a:r>
            <a:endParaRPr lang="en-US" altLang="zh-CN" b="1" dirty="0">
              <a:latin typeface="Bahnschrift SemiBold" panose="020B0502040204020203" pitchFamily="34" charset="0"/>
              <a:ea typeface="+mj-ea"/>
            </a:endParaRPr>
          </a:p>
        </p:txBody>
      </p:sp>
      <p:pic>
        <p:nvPicPr>
          <p:cNvPr id="2" name="rebase hackathon 2022 Q4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66545" y="2178685"/>
            <a:ext cx="10019665" cy="467931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3413125" y="1968817"/>
            <a:ext cx="5365750" cy="1398905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 fontScale="80000"/>
          </a:bodyPr>
          <a:lstStyle>
            <a:lvl1pPr algn="di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lang="zh-CN" altLang="en-US" sz="8000" b="0" u="none" strike="noStrike" kern="1200" cap="none" spc="1000" normalizeH="0" baseline="0">
                <a:solidFill>
                  <a:schemeClr val="lt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pPr algn="dist"/>
            <a:r>
              <a:rPr lang="en-US" altLang="zh-CN">
                <a:solidFill>
                  <a:schemeClr val="bg1"/>
                </a:solidFill>
                <a:latin typeface="Bahnschrift SemiBold" panose="020B0502040204020203" pitchFamily="34" charset="0"/>
                <a:ea typeface="+mj-ea"/>
              </a:rPr>
              <a:t>Thank You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  <a:ea typeface="+mj-ea"/>
            </a:endParaRPr>
          </a:p>
        </p:txBody>
      </p:sp>
      <p:pic>
        <p:nvPicPr>
          <p:cNvPr id="5" name="图片 4" descr="二维码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0987" y="4830387"/>
            <a:ext cx="1708785" cy="17087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542155" y="3367405"/>
            <a:ext cx="4300220" cy="92202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lvl="0"/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  <a:ea typeface="+mn-ea"/>
                <a:sym typeface="+mn-ea"/>
              </a:rPr>
              <a:t>Website: modellabs.github.io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  <a:ea typeface="+mn-ea"/>
              <a:sym typeface="+mn-ea"/>
            </a:endParaRPr>
          </a:p>
          <a:p>
            <a:pPr lvl="0"/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  <a:ea typeface="+mn-ea"/>
                <a:sym typeface="+mn-ea"/>
              </a:rPr>
              <a:t>Twitter: @ModelsResearch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  <a:ea typeface="+mn-ea"/>
              <a:sym typeface="+mn-ea"/>
            </a:endParaRPr>
          </a:p>
          <a:p>
            <a:pPr lvl="0"/>
            <a:r>
              <a:rPr lang="en-US" altLang="zh-CN" dirty="0">
                <a:solidFill>
                  <a:schemeClr val="bg1"/>
                </a:solidFill>
                <a:latin typeface="Bahnschrift SemiBold" panose="020B0502040204020203" pitchFamily="34" charset="0"/>
                <a:ea typeface="+mn-ea"/>
                <a:sym typeface="+mn-ea"/>
              </a:rPr>
              <a:t>WeChat: </a:t>
            </a:r>
            <a:r>
              <a:rPr lang="en-US" altLang="zh-CN" b="1" dirty="0">
                <a:solidFill>
                  <a:schemeClr val="bg1"/>
                </a:solidFill>
                <a:latin typeface="Bahnschrift SemiBold" panose="020B0502040204020203" pitchFamily="34" charset="0"/>
                <a:ea typeface="+mn-ea"/>
                <a:sym typeface="+mn-ea"/>
              </a:rPr>
              <a:t>Model Labs</a:t>
            </a:r>
            <a:endParaRPr lang="en-US" altLang="zh-CN" dirty="0">
              <a:solidFill>
                <a:schemeClr val="bg1"/>
              </a:solidFill>
              <a:latin typeface="Bahnschrift SemiBold" panose="020B0502040204020203" pitchFamily="34" charset="0"/>
              <a:ea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5*i*0"/>
  <p:tag name="KSO_WM_UNIT_LAYERLEVEL" val="1"/>
  <p:tag name="KSO_WM_TAG_VERSION" val="1.0"/>
  <p:tag name="KSO_WM_BEAUTIFY_FLAG" val="#wm#"/>
  <p:tag name="KSO_WM_UNIT_BK_DARK_LIGHT" val="1"/>
  <p:tag name="KSO_WM_SLIDE_BACKGROUND_TYPE" val="topBottom"/>
  <p:tag name="KSO_WM_SLIDE_BK_DARK_LIGHT" val="1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1"/>
</p:tagLst>
</file>

<file path=ppt/tags/tag109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6*i*0"/>
  <p:tag name="KSO_WM_UNIT_LAYERLEVEL" val="1"/>
  <p:tag name="KSO_WM_TAG_VERSION" val="1.0"/>
  <p:tag name="KSO_WM_BEAUTIFY_FLAG" val="#wm#"/>
  <p:tag name="KSO_WM_UNIT_BK_DARK_LIGHT" val="1"/>
  <p:tag name="KSO_WM_SLIDE_BACKGROUND_TYPE" val="bottomTop"/>
  <p:tag name="KSO_WM_SLIDE_BK_DARK_LIGHT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1"/>
</p:tagLst>
</file>

<file path=ppt/tags/tag118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7*i*0"/>
  <p:tag name="KSO_WM_UNIT_LAYERLEVEL" val="1"/>
  <p:tag name="KSO_WM_TAG_VERSION" val="1.0"/>
  <p:tag name="KSO_WM_BEAUTIFY_FLAG" val="#wm#"/>
  <p:tag name="KSO_WM_UNIT_BK_DARK_LIGHT" val="1"/>
  <p:tag name="KSO_WM_SLIDE_BACKGROUND_TYPE" val="navigation"/>
  <p:tag name="KSO_WM_SLIDE_BK_DARK_LIGHT" val="1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1"/>
</p:tagLst>
</file>

<file path=ppt/tags/tag129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8*i*0"/>
  <p:tag name="KSO_WM_UNIT_LAYERLEVEL" val="1"/>
  <p:tag name="KSO_WM_TAG_VERSION" val="1.0"/>
  <p:tag name="KSO_WM_BEAUTIFY_FLAG" val="#wm#"/>
  <p:tag name="KSO_WM_UNIT_BK_DARK_LIGHT" val="1"/>
  <p:tag name="KSO_WM_SLIDE_BACKGROUND_TYPE" val="belt"/>
  <p:tag name="KSO_WM_SLIDE_BK_DARK_LIGHT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1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354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4354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TEMPLATE_SUBCATEGORY" val="0"/>
  <p:tag name="KSO_WM_TEMPLATE_COLOR_TYPE" val="1"/>
  <p:tag name="KSO_WM_TEMPLATE_MASTER_THUMB_INDEX" val="12"/>
  <p:tag name="KSO_WM_TEMPLATE_THUMBS_INDEX" val="1、3、7、9、15、16、17、18、19、23、28、31、34"/>
  <p:tag name="KSO_WM_TAG_VERSION" val="1.0"/>
  <p:tag name="KSO_WM_BEAUTIFY_FLAG" val="#wm#"/>
  <p:tag name="KSO_WM_TEMPLATE_CATEGORY" val="custom"/>
  <p:tag name="KSO_WM_TEMPLATE_INDEX" val="20204354"/>
  <p:tag name="KSO_WM_TEMPLATE_MASTER_TYPE" val="1"/>
</p:tagLst>
</file>

<file path=ppt/tags/tag143.xml><?xml version="1.0" encoding="utf-8"?>
<p:tagLst xmlns:p="http://schemas.openxmlformats.org/presentationml/2006/main">
  <p:tag name="KSO_WM_UNIT_ISCONTENTSTITLE" val="0"/>
  <p:tag name="KSO_WM_UNIT_PRESET_TEXT" val="商业计划通用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354_1*a*1"/>
  <p:tag name="KSO_WM_TEMPLATE_CATEGORY" val="custom"/>
  <p:tag name="KSO_WM_TEMPLATE_INDEX" val="20204354"/>
  <p:tag name="KSO_WM_UNIT_LAYERLEVEL" val="1"/>
  <p:tag name="KSO_WM_TAG_VERSION" val="1.0"/>
  <p:tag name="KSO_WM_BEAUTIFY_FLAG" val="#wm#"/>
  <p:tag name="KSO_WM_UNIT_ISNUMDGMTITLE" val="0"/>
</p:tagLst>
</file>

<file path=ppt/tags/tag144.xml><?xml version="1.0" encoding="utf-8"?>
<p:tagLst xmlns:p="http://schemas.openxmlformats.org/presentationml/2006/main">
  <p:tag name="KSO_WM_UNIT_ISCONTENTSTITLE" val="0"/>
  <p:tag name="KSO_WM_UNIT_PRESET_TEXT" val="单击此处添加文本具体内容，简明扼要地阐述你的观点"/>
  <p:tag name="KSO_WM_UNIT_NOCLEAR" val="0"/>
  <p:tag name="KSO_WM_UNIT_VALUE" val="104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4354_1*b*1"/>
  <p:tag name="KSO_WM_TEMPLATE_CATEGORY" val="custom"/>
  <p:tag name="KSO_WM_TEMPLATE_INDEX" val="20204354"/>
  <p:tag name="KSO_WM_UNIT_LAYERLEVEL" val="1"/>
  <p:tag name="KSO_WM_TAG_VERSION" val="1.0"/>
  <p:tag name="KSO_WM_BEAUTIFY_FLAG" val="#wm#"/>
  <p:tag name="KSO_WM_UNIT_ISNUMDGMTITLE" val="0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4354_1*i*1"/>
  <p:tag name="KSO_WM_TEMPLATE_CATEGORY" val="custom"/>
  <p:tag name="KSO_WM_TEMPLATE_INDEX" val="20204354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146.xml><?xml version="1.0" encoding="utf-8"?>
<p:tagLst xmlns:p="http://schemas.openxmlformats.org/presentationml/2006/main">
  <p:tag name="KSO_WM_TEMPLATE_THUMBS_INDEX" val="1、3、7、9、15、16、17、18、19、23、28、31、34"/>
  <p:tag name="KSO_WM_SLIDE_ID" val="custom20204354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354"/>
  <p:tag name="KSO_WM_SLIDE_LAYOUT" val="a_b"/>
  <p:tag name="KSO_WM_SLIDE_LAYOUT_CNT" val="1_1"/>
  <p:tag name="KSO_WM_SPECIAL_SOURCE" val="bdnull"/>
</p:tagLst>
</file>

<file path=ppt/tags/tag147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  <p:tag name="KSO_WM_TEMPLATE_CATEGORY" val="custom"/>
  <p:tag name="KSO_WM_TEMPLATE_INDEX" val="20204354"/>
  <p:tag name="KSO_WM_UNIT_ID" val="custom20204354_7*e*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6"/>
  <p:tag name="KSO_WM_UNIT_TYPE" val="a"/>
  <p:tag name="KSO_WM_UNIT_INDEX" val="1"/>
  <p:tag name="KSO_WM_UNIT_PRESET_TEXT" val="单击此处添加大标题内容"/>
  <p:tag name="KSO_WM_TEMPLATE_CATEGORY" val="custom"/>
  <p:tag name="KSO_WM_TEMPLATE_INDEX" val="20204354"/>
  <p:tag name="KSO_WM_UNIT_ID" val="custom20204354_7*a*1"/>
  <p:tag name="KSO_WM_UNIT_ISNUMDGMTITLE" val="0"/>
</p:tagLst>
</file>

<file path=ppt/tags/tag149.xml><?xml version="1.0" encoding="utf-8"?>
<p:tagLst xmlns:p="http://schemas.openxmlformats.org/presentationml/2006/main">
  <p:tag name="KSO_WM_SLIDE_ID" val="custom20204354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4354"/>
  <p:tag name="KSO_WM_SLIDE_LAYOUT" val="a_b_e"/>
  <p:tag name="KSO_WM_SLIDE_LAYOUT_CNT" val="1_1_1"/>
  <p:tag name="KSO_WM_SPECIAL_SOURCE" val="bdnull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  <p:tag name="KSO_WM_TEMPLATE_CATEGORY" val="custom"/>
  <p:tag name="KSO_WM_TEMPLATE_INDEX" val="20204354"/>
  <p:tag name="KSO_WM_UNIT_ID" val="custom20204354_7*e*1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6"/>
  <p:tag name="KSO_WM_UNIT_TYPE" val="a"/>
  <p:tag name="KSO_WM_UNIT_INDEX" val="1"/>
  <p:tag name="KSO_WM_UNIT_PRESET_TEXT" val="单击此处添加大标题内容"/>
  <p:tag name="KSO_WM_TEMPLATE_CATEGORY" val="custom"/>
  <p:tag name="KSO_WM_TEMPLATE_INDEX" val="20204354"/>
  <p:tag name="KSO_WM_UNIT_ID" val="custom20204354_7*a*1"/>
  <p:tag name="KSO_WM_UNIT_ISNUMDGMTITLE" val="0"/>
</p:tagLst>
</file>

<file path=ppt/tags/tag152.xml><?xml version="1.0" encoding="utf-8"?>
<p:tagLst xmlns:p="http://schemas.openxmlformats.org/presentationml/2006/main">
  <p:tag name="KSO_WM_SLIDE_ID" val="custom20204354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4354"/>
  <p:tag name="KSO_WM_SLIDE_LAYOUT" val="a_b_e"/>
  <p:tag name="KSO_WM_SLIDE_LAYOUT_CNT" val="1_1_1"/>
  <p:tag name="KSO_WM_SPECIAL_SOURCE" val="bdnull"/>
</p:tagLst>
</file>

<file path=ppt/tags/tag153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  <p:tag name="KSO_WM_TEMPLATE_CATEGORY" val="custom"/>
  <p:tag name="KSO_WM_TEMPLATE_INDEX" val="20204354"/>
  <p:tag name="KSO_WM_UNIT_ID" val="custom20204354_7*e*1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6"/>
  <p:tag name="KSO_WM_UNIT_TYPE" val="a"/>
  <p:tag name="KSO_WM_UNIT_INDEX" val="1"/>
  <p:tag name="KSO_WM_UNIT_PRESET_TEXT" val="单击此处添加大标题内容"/>
  <p:tag name="KSO_WM_TEMPLATE_CATEGORY" val="custom"/>
  <p:tag name="KSO_WM_TEMPLATE_INDEX" val="20204354"/>
  <p:tag name="KSO_WM_UNIT_ID" val="custom20204354_7*a*1"/>
  <p:tag name="KSO_WM_UNIT_ISNUMDGMTITLE" val="0"/>
</p:tagLst>
</file>

<file path=ppt/tags/tag155.xml><?xml version="1.0" encoding="utf-8"?>
<p:tagLst xmlns:p="http://schemas.openxmlformats.org/presentationml/2006/main">
  <p:tag name="KSO_WM_SLIDE_ID" val="custom20204354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4354"/>
  <p:tag name="KSO_WM_SLIDE_LAYOUT" val="a_b_e"/>
  <p:tag name="KSO_WM_SLIDE_LAYOUT_CNT" val="1_1_1"/>
  <p:tag name="KSO_WM_SPECIAL_SOURCE" val="bdnull"/>
</p:tagLst>
</file>

<file path=ppt/tags/tag156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  <p:tag name="KSO_WM_TEMPLATE_CATEGORY" val="custom"/>
  <p:tag name="KSO_WM_TEMPLATE_INDEX" val="20204354"/>
  <p:tag name="KSO_WM_UNIT_ID" val="custom20204354_7*e*1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6"/>
  <p:tag name="KSO_WM_UNIT_TYPE" val="a"/>
  <p:tag name="KSO_WM_UNIT_INDEX" val="1"/>
  <p:tag name="KSO_WM_UNIT_PRESET_TEXT" val="单击此处添加大标题内容"/>
  <p:tag name="KSO_WM_TEMPLATE_CATEGORY" val="custom"/>
  <p:tag name="KSO_WM_TEMPLATE_INDEX" val="20204354"/>
  <p:tag name="KSO_WM_UNIT_ID" val="custom20204354_7*a*1"/>
  <p:tag name="KSO_WM_UNIT_ISNUMDGMTITLE" val="0"/>
</p:tagLst>
</file>

<file path=ppt/tags/tag158.xml><?xml version="1.0" encoding="utf-8"?>
<p:tagLst xmlns:p="http://schemas.openxmlformats.org/presentationml/2006/main">
  <p:tag name="KSO_WM_SLIDE_ID" val="custom20204354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4354"/>
  <p:tag name="KSO_WM_SLIDE_LAYOUT" val="a_b_e"/>
  <p:tag name="KSO_WM_SLIDE_LAYOUT_CNT" val="1_1_1"/>
  <p:tag name="KSO_WM_SPECIAL_SOURCE" val="bdnull"/>
</p:tagLst>
</file>

<file path=ppt/tags/tag159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NOCLEAR" val="0"/>
  <p:tag name="KSO_WM_UNIT_VALUE" val="1"/>
  <p:tag name="KSO_WM_UNIT_TYPE" val="e"/>
  <p:tag name="KSO_WM_UNIT_INDEX" val="1"/>
  <p:tag name="KSO_WM_UNIT_PRESET_TEXT" val="01"/>
  <p:tag name="KSO_WM_TEMPLATE_CATEGORY" val="custom"/>
  <p:tag name="KSO_WM_TEMPLATE_INDEX" val="20204354"/>
  <p:tag name="KSO_WM_UNIT_ID" val="custom20204354_7*e*1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1.0"/>
  <p:tag name="KSO_WM_BEAUTIFY_FLAG" val="#wm#"/>
  <p:tag name="KSO_WM_UNIT_ISCONTENTSTITLE" val="0"/>
  <p:tag name="KSO_WM_UNIT_NOCLEAR" val="0"/>
  <p:tag name="KSO_WM_UNIT_VALUE" val="16"/>
  <p:tag name="KSO_WM_UNIT_TYPE" val="a"/>
  <p:tag name="KSO_WM_UNIT_INDEX" val="1"/>
  <p:tag name="KSO_WM_UNIT_PRESET_TEXT" val="单击此处添加大标题内容"/>
  <p:tag name="KSO_WM_TEMPLATE_CATEGORY" val="custom"/>
  <p:tag name="KSO_WM_TEMPLATE_INDEX" val="20204354"/>
  <p:tag name="KSO_WM_UNIT_ID" val="custom20204354_7*a*1"/>
  <p:tag name="KSO_WM_UNIT_ISNUMDGMTITLE" val="0"/>
</p:tagLst>
</file>

<file path=ppt/tags/tag161.xml><?xml version="1.0" encoding="utf-8"?>
<p:tagLst xmlns:p="http://schemas.openxmlformats.org/presentationml/2006/main">
  <p:tag name="KSO_WM_MEDIACOVER_FLAG" val="1"/>
  <p:tag name="KSO_WM_UNIT_MEDIACOVER_BTN_STATE" val="1"/>
</p:tagLst>
</file>

<file path=ppt/tags/tag162.xml><?xml version="1.0" encoding="utf-8"?>
<p:tagLst xmlns:p="http://schemas.openxmlformats.org/presentationml/2006/main">
  <p:tag name="KSO_WM_SLIDE_ID" val="custom20204354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4354"/>
  <p:tag name="KSO_WM_SLIDE_LAYOUT" val="a_b_e"/>
  <p:tag name="KSO_WM_SLIDE_LAYOUT_CNT" val="1_1_1"/>
  <p:tag name="KSO_WM_SPECIAL_SOURCE" val="bdnull"/>
</p:tagLst>
</file>

<file path=ppt/tags/tag163.xml><?xml version="1.0" encoding="utf-8"?>
<p:tagLst xmlns:p="http://schemas.openxmlformats.org/presentationml/2006/main">
  <p:tag name="KSO_WM_UNIT_ISCONTENTS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LAYERLEVEL" val="1"/>
  <p:tag name="KSO_WM_TAG_VERSION" val="1.0"/>
  <p:tag name="KSO_WM_BEAUTIFY_FLAG" val="#wm#"/>
  <p:tag name="KSO_WM_UNIT_PRESET_TEXT" val="谢谢聆听"/>
  <p:tag name="KSO_WM_TEMPLATE_CATEGORY" val="custom"/>
  <p:tag name="KSO_WM_TEMPLATE_INDEX" val="20204354"/>
  <p:tag name="KSO_WM_UNIT_ID" val="custom20204354_34*a*1"/>
  <p:tag name="KSO_WM_UNIT_ISNUMDGMTITLE" val="0"/>
</p:tagLst>
</file>

<file path=ppt/tags/tag164.xml><?xml version="1.0" encoding="utf-8"?>
<p:tagLst xmlns:p="http://schemas.openxmlformats.org/presentationml/2006/main">
  <p:tag name="KSO_WM_SLIDE_ID" val="custom20204354_7"/>
  <p:tag name="KSO_WM_TEMPLATE_SUBCATEGORY" val="0"/>
  <p:tag name="KSO_WM_TEMPLATE_MASTER_TYPE" val="1"/>
  <p:tag name="KSO_WM_TEMPLATE_COLOR_TYPE" val="1"/>
  <p:tag name="KSO_WM_SLIDE_TYPE" val="sectionTitle"/>
  <p:tag name="KSO_WM_SLIDE_SUBTYPE" val="pureTxt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4354"/>
  <p:tag name="KSO_WM_SLIDE_LAYOUT" val="a_b_e"/>
  <p:tag name="KSO_WM_SLIDE_LAYOUT_CNT" val="1_1_1"/>
  <p:tag name="KSO_WM_SPECIAL_SOURCE" val="bdnull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84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3*i*0"/>
  <p:tag name="KSO_WM_UNIT_LAYERLEVEL" val="1"/>
  <p:tag name="KSO_WM_TAG_VERSION" val="1.0"/>
  <p:tag name="KSO_WM_BEAUTIFY_FLAG" val="#wm#"/>
  <p:tag name="KSO_WM_UNIT_BK_DARK_LIGHT" val="1"/>
  <p:tag name="KSO_WM_SLIDE_BACKGROUND_TYPE" val="frame"/>
  <p:tag name="KSO_WM_SLIDE_BK_DARK_LIGHT" val="1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1"/>
</p:tagLst>
</file>

<file path=ppt/tags/tag92.xml><?xml version="1.0" encoding="utf-8"?>
<p:tagLst xmlns:p="http://schemas.openxmlformats.org/presentationml/2006/main">
  <p:tag name="KSO_WM_UNIT_TYPE" val="i"/>
  <p:tag name="KSO_WM_UNIT_SUBTYPE" val="h"/>
  <p:tag name="KSO_WM_UNIT_HIGHLIGHT" val="0"/>
  <p:tag name="KSO_WM_UNIT_COMPATIBLE" val="0"/>
  <p:tag name="KSO_WM_UNIT_DIAGRAM_ISNUMVISUAL" val="0"/>
  <p:tag name="KSO_WM_UNIT_DIAGRAM_ISREFERUNIT" val="0"/>
  <p:tag name="KSO_WM_UNIT_INDEX" val="0"/>
  <p:tag name="KSO_WM_UNIT_ID" val="_14*i*0"/>
  <p:tag name="KSO_WM_UNIT_LAYERLEVEL" val="1"/>
  <p:tag name="KSO_WM_TAG_VERSION" val="1.0"/>
  <p:tag name="KSO_WM_BEAUTIFY_FLAG" val="#wm#"/>
  <p:tag name="KSO_WM_UNIT_BK_DARK_LIGHT" val="1"/>
  <p:tag name="KSO_WM_SLIDE_BACKGROUND_TYPE" val="leftRight"/>
  <p:tag name="KSO_WM_SLIDE_BK_DARK_LIGHT" val="1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1"/>
</p:tagLst>
</file>

<file path=ppt/theme/theme1.xml><?xml version="1.0" encoding="utf-8"?>
<a:theme xmlns:a="http://schemas.openxmlformats.org/drawingml/2006/main" name="1_Office 主题​​">
  <a:themeElements>
    <a:clrScheme name="自定义 118">
      <a:dk1>
        <a:srgbClr val="000000"/>
      </a:dk1>
      <a:lt1>
        <a:srgbClr val="FFFFFF"/>
      </a:lt1>
      <a:dk2>
        <a:srgbClr val="38332C"/>
      </a:dk2>
      <a:lt2>
        <a:srgbClr val="F7F6F3"/>
      </a:lt2>
      <a:accent1>
        <a:srgbClr val="D3A45F"/>
      </a:accent1>
      <a:accent2>
        <a:srgbClr val="DC936A"/>
      </a:accent2>
      <a:accent3>
        <a:srgbClr val="E0645A"/>
      </a:accent3>
      <a:accent4>
        <a:srgbClr val="E33E68"/>
      </a:accent4>
      <a:accent5>
        <a:srgbClr val="DA2E8B"/>
      </a:accent5>
      <a:accent6>
        <a:srgbClr val="C347FB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1232</Words>
  <Application>WPS 文字</Application>
  <PresentationFormat>宽屏</PresentationFormat>
  <Paragraphs>86</Paragraphs>
  <Slides>7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汉仪旗黑</vt:lpstr>
      <vt:lpstr>汉仪旗黑-85S</vt:lpstr>
      <vt:lpstr>汉仪中黑KW</vt:lpstr>
      <vt:lpstr>Bahnschrift SemiBold</vt:lpstr>
      <vt:lpstr>苹方-简</vt:lpstr>
      <vt:lpstr>宋体</vt:lpstr>
      <vt:lpstr>Arial Unicode MS</vt:lpstr>
      <vt:lpstr>汉仪书宋二KW</vt:lpstr>
      <vt:lpstr>Calibri</vt:lpstr>
      <vt:lpstr>Helvetica Neue</vt:lpstr>
      <vt:lpstr>1_Office 主题​​</vt:lpstr>
      <vt:lpstr>BlockModel Tokenomics Made Easy</vt:lpstr>
      <vt:lpstr> Tokenomics Challenges</vt:lpstr>
      <vt:lpstr> BlockModel: Paradigm For Tokenomics </vt:lpstr>
      <vt:lpstr> BlockModel: Programming Model in DAO</vt:lpstr>
      <vt:lpstr>Case Study: StepN</vt:lpstr>
      <vt:lpstr>Case Study: StepN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BlockModel Tokenomics Made Easy</dc:title>
  <dc:creator>xufei</dc:creator>
  <cp:lastModifiedBy>莫宇</cp:lastModifiedBy>
  <cp:revision>164</cp:revision>
  <dcterms:created xsi:type="dcterms:W3CDTF">2022-12-18T02:53:38Z</dcterms:created>
  <dcterms:modified xsi:type="dcterms:W3CDTF">2022-12-18T02:53:38Z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2052-4.2.2.6882</vt:lpwstr>
  </property>
  <property fmtid="{D5CDD505-2E9C-101B-9397-08002B2CF9AE}" pid="3" name="ICV">
    <vt:lpwstr>D8A23183DDB1CFB563D901638084657B</vt:lpwstr>
  </property>
</Properties>
</file>

<file path=docProps/thumbnail.jpeg>
</file>